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43.xml"/>
  <Override ContentType="application/vnd.openxmlformats-officedocument.presentationml.slide+xml" PartName="/ppt/slides/slide18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4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54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56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57.xml"/>
  <Override ContentType="application/vnd.openxmlformats-officedocument.presentationml.slide+xml" PartName="/ppt/slides/slide27.xml"/>
  <Override ContentType="application/vnd.openxmlformats-officedocument.presentationml.slide+xml" PartName="/ppt/slides/slide44.xml"/>
  <Override ContentType="application/vnd.openxmlformats-officedocument.presentationml.slide+xml" PartName="/ppt/slides/slide2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defaultTextStyle>
    <a:defPPr lvl="0">
      <a:defRPr lang="zh-TW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2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2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2.xml"/><Relationship Id="rId3" Type="http://schemas.openxmlformats.org/officeDocument/2006/relationships/presProps" Target="presProps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7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1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4.xml"/><Relationship Id="rId12" Type="http://schemas.openxmlformats.org/officeDocument/2006/relationships/slide" Target="slides/slide7.xml"/><Relationship Id="rId56" Type="http://schemas.openxmlformats.org/officeDocument/2006/relationships/slide" Target="slides/slide53.xml"/><Relationship Id="rId15" Type="http://schemas.openxmlformats.org/officeDocument/2006/relationships/slide" Target="slides/slide10.xml"/><Relationship Id="rId59" Type="http://schemas.openxmlformats.org/officeDocument/2006/relationships/slide" Target="slides/slide56.xml"/><Relationship Id="rId14" Type="http://schemas.openxmlformats.org/officeDocument/2006/relationships/slide" Target="slides/slide9.xml"/><Relationship Id="rId58" Type="http://schemas.openxmlformats.org/officeDocument/2006/relationships/slide" Target="slides/slide55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92E96-35EC-4D1C-911C-D54FDBC3E37D}" type="datetimeFigureOut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43D25-7748-4EF9-9DEE-FFED5A111DF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generate a SARS-CoV-2 mouse-adapted strain, the human clinical isolate of SARS-CoV-2 (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BetaCov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/human/CHN/Beijing_IME-BJ05/2020, abbreviated as IME-BJ05) was serially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passaged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means of intranasal inoculation in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aged mice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as previously described for SARS-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Briefly, 9-month-old BALB/c mice were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intranasally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inoculated with 7.2 × 10</a:t>
            </a:r>
            <a:r>
              <a:rPr lang="en-US" sz="1200" b="0" i="0" kern="1200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plaque forming units (PFU) of SARS-CoV-2, and the lung tissues were collected from each passage for viral RNA load analysis at </a:t>
            </a:r>
            <a:r>
              <a:rPr lang="en-US" sz="1200" b="1" i="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 days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inoculation.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43D25-7748-4EF9-9DEE-FFED5A111DFD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(|log2FoldChange (FC)| &gt; 1, P &lt; 0.05, -log(p value) &gt; 1.3)</a:t>
            </a:r>
          </a:p>
          <a:p>
            <a:r>
              <a:rPr lang="en-US" altLang="zh-TW" dirty="0" smtClean="0"/>
              <a:t>1</a:t>
            </a:r>
            <a:r>
              <a:rPr lang="en-US" altLang="zh-TW" dirty="0" smtClean="0">
                <a:sym typeface="Wingdings" pitchFamily="2" charset="2"/>
              </a:rPr>
              <a:t>2, FC=2, </a:t>
            </a:r>
            <a:r>
              <a:rPr lang="en-US" altLang="zh-TW" dirty="0" err="1" smtClean="0">
                <a:sym typeface="Wingdings" pitchFamily="2" charset="2"/>
              </a:rPr>
              <a:t>lgFC</a:t>
            </a:r>
            <a:r>
              <a:rPr lang="en-US" altLang="zh-TW" dirty="0" smtClean="0">
                <a:sym typeface="Wingdings" pitchFamily="2" charset="2"/>
              </a:rPr>
              <a:t>=1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43D25-7748-4EF9-9DEE-FFED5A111DFD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Gene ontology (GO) enrichment analysis of significantly </a:t>
            </a:r>
            <a:r>
              <a:rPr lang="en-US" sz="1200" dirty="0" err="1" smtClean="0"/>
              <a:t>upregulated</a:t>
            </a:r>
            <a:r>
              <a:rPr lang="en-US" sz="1200" dirty="0" smtClean="0"/>
              <a:t> genes revealed the strong activation of immune related biological processes</a:t>
            </a:r>
          </a:p>
          <a:p>
            <a:r>
              <a:rPr lang="en-US" sz="1200" dirty="0" err="1" smtClean="0"/>
              <a:t>neutrophil</a:t>
            </a:r>
            <a:r>
              <a:rPr lang="en-US" sz="1200" dirty="0" smtClean="0"/>
              <a:t> </a:t>
            </a:r>
            <a:r>
              <a:rPr lang="en-US" sz="1200" dirty="0" err="1" smtClean="0"/>
              <a:t>chemotaxis</a:t>
            </a:r>
            <a:r>
              <a:rPr lang="en-US" sz="1200" dirty="0" smtClean="0"/>
              <a:t>(S100a8, S100a9)</a:t>
            </a:r>
          </a:p>
          <a:p>
            <a:r>
              <a:rPr lang="en-US" sz="1200" dirty="0" smtClean="0"/>
              <a:t>innate immune response</a:t>
            </a:r>
          </a:p>
          <a:p>
            <a:r>
              <a:rPr lang="en-US" sz="1200" dirty="0" smtClean="0"/>
              <a:t>adaptive immune response</a:t>
            </a:r>
          </a:p>
          <a:p>
            <a:r>
              <a:rPr lang="en-US" sz="1200" dirty="0" smtClean="0"/>
              <a:t>cellular response to IFN, TNF, and IL</a:t>
            </a:r>
          </a:p>
          <a:p>
            <a:r>
              <a:rPr lang="en-US" sz="1200" dirty="0" smtClean="0"/>
              <a:t> as well as apoptotic process</a:t>
            </a:r>
          </a:p>
          <a:p>
            <a:r>
              <a:rPr lang="en-US" sz="1200" dirty="0" smtClean="0"/>
              <a:t> </a:t>
            </a:r>
            <a:r>
              <a:rPr lang="en-US" sz="1200" dirty="0" err="1" smtClean="0"/>
              <a:t>phagocytosis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43D25-7748-4EF9-9DEE-FFED5A111DFD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inspect the induced immune-related genes and pathways by MASCp6 in more detail, we performed KEGG enrichment analysis. Cytokine–cytokine receptor interaction, NOD-like receptor signaling, IL-17 signaling, </a:t>
            </a:r>
            <a:r>
              <a:rPr lang="en-US" dirty="0" err="1" smtClean="0"/>
              <a:t>chemokine</a:t>
            </a:r>
            <a:r>
              <a:rPr lang="en-US" dirty="0" smtClean="0"/>
              <a:t> signaling, TNF signaling, Toll-like receptor signaling, as well as other immune pathways were detected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43D25-7748-4EF9-9DEE-FFED5A111DFD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F483-94F6-49D2-9A20-CF63AF16F231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A0693-1A9D-4ABA-B154-D04F6BD7555E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7990-5792-4819-9D26-1EBEB9C776BB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B1A3-03CA-4C09-AA29-0BB48DF5C787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7067C-F7BF-4242-AD9A-CD1ABBD60133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DFE8D-50A8-4106-B9C8-A2804CC43013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AE540-7B4E-413E-8F32-62040F87BD06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B7C3-A690-45E6-BA1F-0BCD7550C11A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CE7F-98FB-4FF4-BC75-D151AAE7351D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8EDD-3AAA-41DB-9B88-DFD44F8F0714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B9B6-A921-4FC3-B8F7-C366F0009B55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4C27E-3592-4889-80A8-B1B06A7F6B87}" type="datetime1">
              <a:rPr lang="zh-TW" altLang="en-US" smtClean="0"/>
              <a:pPr/>
              <a:t>2022/11/10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11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Treatment of SARS-CoV-2-induced pneumonia with NAD</a:t>
            </a:r>
            <a:r>
              <a:rPr lang="en-US" baseline="30000" dirty="0" smtClean="0"/>
              <a:t>+</a:t>
            </a:r>
            <a:r>
              <a:rPr lang="en-US" dirty="0" smtClean="0"/>
              <a:t> and NMN in two mouse models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54098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Analyze </a:t>
            </a:r>
            <a:r>
              <a:rPr lang="en-US" sz="2800" dirty="0" smtClean="0"/>
              <a:t>a total 1066 significantly differentially expressed genes in the infected </a:t>
            </a:r>
            <a:r>
              <a:rPr lang="en-US" sz="2800" dirty="0" smtClean="0"/>
              <a:t>lungs.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14546" y="1714488"/>
            <a:ext cx="4667541" cy="483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1. GO </a:t>
            </a:r>
            <a:r>
              <a:rPr lang="en-US" sz="2800" dirty="0" smtClean="0"/>
              <a:t>analysis of significantly </a:t>
            </a:r>
            <a:r>
              <a:rPr lang="en-US" sz="2800" dirty="0" err="1" smtClean="0"/>
              <a:t>upregulated</a:t>
            </a:r>
            <a:r>
              <a:rPr lang="en-US" sz="2800" dirty="0" smtClean="0"/>
              <a:t> </a:t>
            </a:r>
            <a:r>
              <a:rPr lang="en-US" sz="2800" dirty="0" smtClean="0"/>
              <a:t>gene.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2. </a:t>
            </a:r>
            <a:r>
              <a:rPr lang="en-US" sz="2800" dirty="0" smtClean="0"/>
              <a:t>R</a:t>
            </a:r>
            <a:r>
              <a:rPr lang="en-US" sz="2800" dirty="0" smtClean="0"/>
              <a:t>obust </a:t>
            </a:r>
            <a:r>
              <a:rPr lang="en-US" sz="2800" dirty="0" smtClean="0"/>
              <a:t>induction of </a:t>
            </a:r>
            <a:r>
              <a:rPr lang="en-US" sz="2800" dirty="0" err="1" smtClean="0"/>
              <a:t>chemokine</a:t>
            </a:r>
            <a:r>
              <a:rPr lang="en-US" sz="2800" dirty="0" smtClean="0"/>
              <a:t>,</a:t>
            </a:r>
            <a:r>
              <a:rPr lang="en-US" sz="2800" dirty="0" smtClean="0"/>
              <a:t> interleukin, and related </a:t>
            </a:r>
            <a:r>
              <a:rPr lang="en-US" sz="2800" dirty="0" smtClean="0"/>
              <a:t>receptor </a:t>
            </a:r>
            <a:r>
              <a:rPr lang="en-US" sz="2800" dirty="0" smtClean="0"/>
              <a:t>genes.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14348" y="1785926"/>
            <a:ext cx="3714776" cy="439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1643050"/>
            <a:ext cx="2857520" cy="440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0" y="6488692"/>
            <a:ext cx="757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Rich </a:t>
            </a:r>
            <a:r>
              <a:rPr lang="en-US" altLang="zh-TW" dirty="0" smtClean="0"/>
              <a:t>factor : significantly differentially expressed genes/total genes of </a:t>
            </a:r>
            <a:r>
              <a:rPr lang="en-US" altLang="zh-TW" dirty="0" smtClean="0"/>
              <a:t>GO term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 smtClean="0"/>
              <a:t>To inspect the induced immune-related genes and pathways by MASCp6 in more detail, we performed KEGG enrichment analysis.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857356" y="1481142"/>
            <a:ext cx="5429289" cy="5376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0" y="5380672"/>
            <a:ext cx="1714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KEGG:</a:t>
            </a:r>
          </a:p>
          <a:p>
            <a:r>
              <a:rPr lang="en-US" dirty="0" smtClean="0"/>
              <a:t>Kyoto Encyclopedia of Genes and Genomes 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00760" y="4786322"/>
            <a:ext cx="214314" cy="1428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857752" y="5643578"/>
            <a:ext cx="214314" cy="21431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357554" y="5286388"/>
            <a:ext cx="285752" cy="1428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786050" y="3929066"/>
            <a:ext cx="285752" cy="1428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143504" y="5572140"/>
            <a:ext cx="357190" cy="1428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500562" y="5715016"/>
            <a:ext cx="214314" cy="14287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071802" y="3429000"/>
            <a:ext cx="1357322" cy="2857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1428728" y="2786058"/>
            <a:ext cx="1643074" cy="6429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85720" y="2500306"/>
            <a:ext cx="1143008" cy="3693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 smtClean="0"/>
              <a:t>Pathway</a:t>
            </a:r>
            <a:endParaRPr lang="zh-TW" altLang="en-US" b="1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1428728" y="3857628"/>
            <a:ext cx="1357322" cy="50006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786050" y="4357694"/>
            <a:ext cx="357190" cy="1333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85720" y="3571876"/>
            <a:ext cx="1143008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Kozuka Mincho Pr6N R" pitchFamily="18" charset="-128"/>
                <a:ea typeface="Kozuka Mincho Pr6N R" pitchFamily="18" charset="-128"/>
              </a:rPr>
              <a:t>Gene</a:t>
            </a:r>
            <a:endParaRPr lang="zh-TW" altLang="en-US" dirty="0">
              <a:latin typeface="Kozuka Mincho Pr6N R" pitchFamily="18" charset="-128"/>
              <a:ea typeface="Kozuka Mincho Pr6N R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21" grpId="0" animBg="1"/>
      <p:bldP spid="21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Cd200r3 and Cd200r4, were </a:t>
            </a:r>
            <a:r>
              <a:rPr lang="en-US" sz="2800" dirty="0" err="1" smtClean="0"/>
              <a:t>upregulated</a:t>
            </a:r>
            <a:r>
              <a:rPr lang="en-US" sz="2800" dirty="0" smtClean="0"/>
              <a:t>.(left)</a:t>
            </a:r>
            <a:br>
              <a:rPr lang="en-US" sz="2800" dirty="0" smtClean="0"/>
            </a:br>
            <a:r>
              <a:rPr lang="en-US" sz="2800" dirty="0" smtClean="0"/>
              <a:t>Consistent with </a:t>
            </a:r>
            <a:r>
              <a:rPr lang="en-US" sz="2800" dirty="0" err="1" smtClean="0"/>
              <a:t>immunofluorescence</a:t>
            </a:r>
            <a:r>
              <a:rPr lang="en-US" sz="2800" dirty="0" smtClean="0"/>
              <a:t> results(right)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00240"/>
            <a:ext cx="4634646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000240"/>
            <a:ext cx="408375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-32" y="6488692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CD68 : macrophage marker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0" y="6143644"/>
            <a:ext cx="657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CD200r3/r4 : Deliver an signal to </a:t>
            </a:r>
            <a:r>
              <a:rPr lang="en-US" altLang="zh-TW" dirty="0" smtClean="0"/>
              <a:t>macrophage (macrophage control) 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/>
          <a:lstStyle/>
          <a:p>
            <a:r>
              <a:rPr lang="en-US" dirty="0" smtClean="0"/>
              <a:t>These results indicated that innate immune response is activated robustly as that in COVID-19 patients</a:t>
            </a:r>
            <a:r>
              <a:rPr lang="en-US" dirty="0" smtClean="0"/>
              <a:t>*.</a:t>
            </a:r>
            <a:endParaRPr lang="en-US" dirty="0" smtClean="0"/>
          </a:p>
          <a:p>
            <a:r>
              <a:rPr lang="en-US" dirty="0" smtClean="0"/>
              <a:t>SARS-CoV-2-infected </a:t>
            </a:r>
            <a:r>
              <a:rPr lang="en-US" dirty="0" err="1" smtClean="0"/>
              <a:t>murine</a:t>
            </a:r>
            <a:r>
              <a:rPr lang="en-US" dirty="0" smtClean="0"/>
              <a:t> model mimics some of the immune features present in patients*, and it is suitable for testing drugs.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SARS-CoV-2 infection induces high expression of massive inflammatory genes and even triggers cytokine storm, which is considered to be the main cause of death in severe COVID-19 patients*.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8612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Many </a:t>
            </a:r>
            <a:r>
              <a:rPr lang="en-US" sz="2800" dirty="0" err="1" smtClean="0"/>
              <a:t>caspase</a:t>
            </a:r>
            <a:r>
              <a:rPr lang="en-US" sz="2800" dirty="0" smtClean="0"/>
              <a:t> family members were </a:t>
            </a:r>
            <a:r>
              <a:rPr lang="en-US" sz="2800" dirty="0" err="1" smtClean="0"/>
              <a:t>upregulated</a:t>
            </a:r>
            <a:r>
              <a:rPr lang="en-US" sz="2800" dirty="0" smtClean="0"/>
              <a:t> after infection(left)</a:t>
            </a:r>
            <a:br>
              <a:rPr lang="en-US" sz="2800" dirty="0" smtClean="0"/>
            </a:br>
            <a:r>
              <a:rPr lang="en-US" sz="2800" dirty="0" smtClean="0"/>
              <a:t>The presence of many cleaved </a:t>
            </a:r>
            <a:r>
              <a:rPr lang="en-US" sz="2800" dirty="0" err="1" smtClean="0"/>
              <a:t>caspase</a:t>
            </a:r>
            <a:r>
              <a:rPr lang="en-US" sz="2800" dirty="0" smtClean="0"/>
              <a:t> 3</a:t>
            </a:r>
            <a:r>
              <a:rPr lang="en-US" sz="2400" baseline="30000" dirty="0" smtClean="0"/>
              <a:t> +</a:t>
            </a:r>
            <a:r>
              <a:rPr lang="en-US" sz="2800" dirty="0" smtClean="0"/>
              <a:t> cells confirmed that apoptosis occurred in infected lungs(right)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0" y="6488692"/>
            <a:ext cx="242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Casp3 : reveal apoptosis</a:t>
            </a:r>
            <a:endParaRPr lang="zh-TW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8443" y="2357430"/>
            <a:ext cx="5715919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472" y="2357430"/>
            <a:ext cx="2080660" cy="318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文字方塊 10"/>
          <p:cNvSpPr txBox="1"/>
          <p:nvPr/>
        </p:nvSpPr>
        <p:spPr>
          <a:xfrm>
            <a:off x="0" y="6215082"/>
            <a:ext cx="3714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Capase</a:t>
            </a:r>
            <a:r>
              <a:rPr lang="en-US" altLang="zh-TW" dirty="0" smtClean="0"/>
              <a:t>  : main proteases of apoptosis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5061" y="1451506"/>
            <a:ext cx="8233879" cy="46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標題 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Schematic diagram (BioRender.com) : </a:t>
            </a:r>
          </a:p>
          <a:p>
            <a:r>
              <a:rPr lang="en-US" sz="2800" dirty="0" smtClean="0"/>
              <a:t>apoptosis and </a:t>
            </a:r>
            <a:r>
              <a:rPr lang="en-US" sz="2800" dirty="0" err="1" smtClean="0"/>
              <a:t>pyroptosis</a:t>
            </a:r>
            <a:r>
              <a:rPr lang="en-US" sz="2800" dirty="0" smtClean="0"/>
              <a:t>/</a:t>
            </a:r>
            <a:r>
              <a:rPr lang="en-US" sz="2800" dirty="0" err="1" smtClean="0"/>
              <a:t>necroptosis</a:t>
            </a:r>
            <a:r>
              <a:rPr lang="en-US" sz="2800" dirty="0" smtClean="0"/>
              <a:t> </a:t>
            </a:r>
            <a:r>
              <a:rPr lang="en-US" sz="2800" dirty="0" smtClean="0"/>
              <a:t>pathways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6" name="標題 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1. </a:t>
            </a:r>
            <a:r>
              <a:rPr lang="en-US" sz="2800" dirty="0" err="1" smtClean="0"/>
              <a:t>Cybb</a:t>
            </a:r>
            <a:r>
              <a:rPr lang="en-US" sz="2800" dirty="0" smtClean="0"/>
              <a:t> </a:t>
            </a:r>
            <a:r>
              <a:rPr lang="en-US" sz="2800" dirty="0" smtClean="0"/>
              <a:t>and other NADPH </a:t>
            </a:r>
            <a:r>
              <a:rPr lang="en-US" sz="2800" dirty="0" err="1" smtClean="0"/>
              <a:t>oxidase</a:t>
            </a:r>
            <a:r>
              <a:rPr lang="en-US" sz="2800" dirty="0" smtClean="0"/>
              <a:t> </a:t>
            </a:r>
            <a:r>
              <a:rPr lang="en-US" sz="2800" dirty="0" smtClean="0"/>
              <a:t>gene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2. Parp9</a:t>
            </a:r>
            <a:r>
              <a:rPr lang="en-US" sz="2800" dirty="0" smtClean="0"/>
              <a:t>, Parp10, and </a:t>
            </a:r>
            <a:r>
              <a:rPr lang="en-US" sz="2800" dirty="0" smtClean="0"/>
              <a:t>Parp14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was significantly induced in MASCp6-infected mouse lungs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0" y="6488692"/>
            <a:ext cx="300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ROS : Reactive Oxygen Species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549637"/>
            <a:ext cx="3214710" cy="3165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143372" y="2643182"/>
            <a:ext cx="4546639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文字方塊 11"/>
          <p:cNvSpPr txBox="1"/>
          <p:nvPr/>
        </p:nvSpPr>
        <p:spPr>
          <a:xfrm>
            <a:off x="0" y="6143644"/>
            <a:ext cx="671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Cybb</a:t>
            </a:r>
            <a:r>
              <a:rPr lang="en-US" altLang="zh-TW" dirty="0" smtClean="0"/>
              <a:t> : </a:t>
            </a:r>
            <a:r>
              <a:rPr lang="en-US" dirty="0" smtClean="0"/>
              <a:t>the critical component of NADPH </a:t>
            </a:r>
            <a:r>
              <a:rPr lang="en-US" dirty="0" err="1" smtClean="0"/>
              <a:t>oxidase</a:t>
            </a:r>
            <a:r>
              <a:rPr lang="en-US" dirty="0" smtClean="0"/>
              <a:t> that generates ROS 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NADPH </a:t>
            </a:r>
            <a:r>
              <a:rPr lang="en-US" altLang="zh-TW" sz="2800" dirty="0" err="1" smtClean="0"/>
              <a:t>oxidase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TW" dirty="0" smtClean="0"/>
              <a:t>Important role in Immune response*</a:t>
            </a:r>
          </a:p>
          <a:p>
            <a:pPr>
              <a:buNone/>
            </a:pPr>
            <a:r>
              <a:rPr lang="en-US" altLang="zh-TW" dirty="0" smtClean="0"/>
              <a:t> - </a:t>
            </a:r>
            <a:r>
              <a:rPr lang="en-US" altLang="zh-TW" dirty="0" err="1" smtClean="0"/>
              <a:t>Neutrophil</a:t>
            </a:r>
            <a:r>
              <a:rPr lang="en-US" altLang="zh-TW" dirty="0" smtClean="0"/>
              <a:t> extracellular trap formation</a:t>
            </a:r>
          </a:p>
          <a:p>
            <a:pPr>
              <a:buNone/>
            </a:pPr>
            <a:r>
              <a:rPr lang="en-US" altLang="zh-TW" dirty="0" smtClean="0"/>
              <a:t> - </a:t>
            </a:r>
            <a:r>
              <a:rPr lang="en-US" altLang="zh-TW" dirty="0" err="1" smtClean="0"/>
              <a:t>Phagosome</a:t>
            </a:r>
            <a:r>
              <a:rPr lang="en-US" altLang="zh-TW" dirty="0" smtClean="0"/>
              <a:t> maturation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PRAP</a:t>
            </a:r>
            <a:br>
              <a:rPr lang="en-US" altLang="zh-TW" sz="2800" dirty="0" smtClean="0"/>
            </a:br>
            <a:r>
              <a:rPr lang="en-US" altLang="zh-TW" sz="2800" dirty="0" smtClean="0"/>
              <a:t>(Poly ADP-Ribose </a:t>
            </a:r>
            <a:r>
              <a:rPr lang="en-US" altLang="zh-TW" sz="2800" dirty="0" err="1" smtClean="0"/>
              <a:t>Polimerase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In MASCp6-infected lungs, Parp9, Parp10, and Parp14 regulate immune and inflammatory responses*.</a:t>
            </a:r>
          </a:p>
          <a:p>
            <a:r>
              <a:rPr lang="en-US" dirty="0" smtClean="0"/>
              <a:t>PARPs were significantly </a:t>
            </a:r>
            <a:r>
              <a:rPr lang="en-US" dirty="0" err="1" smtClean="0"/>
              <a:t>upregulated</a:t>
            </a:r>
            <a:r>
              <a:rPr lang="en-US" dirty="0" smtClean="0"/>
              <a:t> while NAD</a:t>
            </a:r>
            <a:r>
              <a:rPr lang="en-US" baseline="30000" dirty="0" smtClean="0"/>
              <a:t>+</a:t>
            </a:r>
            <a:r>
              <a:rPr lang="en-US" dirty="0" smtClean="0"/>
              <a:t> levels were substantially reduced in ZIKV-infected mouse brains.*</a:t>
            </a:r>
          </a:p>
          <a:p>
            <a:pPr>
              <a:buNone/>
            </a:pPr>
            <a:r>
              <a:rPr lang="en-US" altLang="zh-TW" dirty="0" smtClean="0"/>
              <a:t>	([NAD+] reduced </a:t>
            </a:r>
            <a:r>
              <a:rPr lang="en-US" altLang="zh-TW" dirty="0" smtClean="0">
                <a:sym typeface="Wingdings" pitchFamily="2" charset="2"/>
              </a:rPr>
              <a:t>while [PARP] </a:t>
            </a:r>
            <a:r>
              <a:rPr lang="en-US" altLang="zh-TW" dirty="0" err="1" smtClean="0">
                <a:sym typeface="Wingdings" pitchFamily="2" charset="2"/>
              </a:rPr>
              <a:t>upregulated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NAD</a:t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Nicotinamide</a:t>
            </a:r>
            <a:r>
              <a:rPr lang="en-US" sz="2800" dirty="0" smtClean="0"/>
              <a:t> adenine </a:t>
            </a:r>
            <a:r>
              <a:rPr lang="en-US" sz="2800" dirty="0" err="1" smtClean="0"/>
              <a:t>dinucleotide</a:t>
            </a:r>
            <a:r>
              <a:rPr lang="en-US" sz="2800" dirty="0" smtClean="0"/>
              <a:t>)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NAD</a:t>
            </a:r>
            <a:r>
              <a:rPr lang="en-US" baseline="30000" dirty="0" smtClean="0"/>
              <a:t>+</a:t>
            </a:r>
            <a:r>
              <a:rPr lang="en-US" dirty="0" smtClean="0"/>
              <a:t> is essential for multiple metabolic pathways*.</a:t>
            </a:r>
          </a:p>
          <a:p>
            <a:r>
              <a:rPr lang="en-US" dirty="0" smtClean="0"/>
              <a:t>NAD synthesis(de novo &amp; salvage pathway)</a:t>
            </a:r>
          </a:p>
          <a:p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0640" y="3232167"/>
            <a:ext cx="5082721" cy="326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7148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1.</a:t>
            </a:r>
            <a:r>
              <a:rPr lang="en-US" sz="2800" dirty="0" smtClean="0"/>
              <a:t>NAD</a:t>
            </a:r>
            <a:r>
              <a:rPr lang="en-US" sz="2800" baseline="30000" dirty="0" smtClean="0"/>
              <a:t> </a:t>
            </a:r>
            <a:r>
              <a:rPr lang="en-US" sz="2800" baseline="30000" dirty="0" smtClean="0"/>
              <a:t>+</a:t>
            </a:r>
            <a:r>
              <a:rPr lang="en-US" sz="3200" dirty="0" smtClean="0"/>
              <a:t> </a:t>
            </a:r>
            <a:r>
              <a:rPr lang="en-US" sz="2800" dirty="0" smtClean="0"/>
              <a:t> de novo synthesis gene (</a:t>
            </a:r>
            <a:r>
              <a:rPr lang="en-US" sz="2800" dirty="0" err="1" smtClean="0"/>
              <a:t>Haao</a:t>
            </a:r>
            <a:r>
              <a:rPr lang="en-US" sz="2800" dirty="0" smtClean="0"/>
              <a:t>, Ido1,Kmo) were     </a:t>
            </a:r>
            <a:r>
              <a:rPr lang="en-US" sz="2800" dirty="0" err="1" smtClean="0"/>
              <a:t>upregulated</a:t>
            </a:r>
            <a:r>
              <a:rPr lang="en-US" sz="2800" dirty="0" smtClean="0"/>
              <a:t>. ([NAD</a:t>
            </a:r>
            <a:r>
              <a:rPr lang="en-US" sz="2800" baseline="30000" dirty="0" smtClean="0"/>
              <a:t> +</a:t>
            </a:r>
            <a:r>
              <a:rPr lang="en-US" sz="3200" dirty="0" smtClean="0"/>
              <a:t> </a:t>
            </a:r>
            <a:r>
              <a:rPr lang="en-US" sz="2800" dirty="0" smtClean="0"/>
              <a:t>] reduced </a:t>
            </a:r>
            <a:r>
              <a:rPr lang="en-US" sz="2800" dirty="0" smtClean="0">
                <a:sym typeface="Wingdings" pitchFamily="2" charset="2"/>
              </a:rPr>
              <a:t> NAD</a:t>
            </a:r>
            <a:r>
              <a:rPr lang="en-US" sz="2800" baseline="30000" dirty="0" smtClean="0"/>
              <a:t> +</a:t>
            </a:r>
            <a:r>
              <a:rPr lang="en-US" sz="3200" dirty="0" smtClean="0"/>
              <a:t> </a:t>
            </a:r>
            <a:r>
              <a:rPr lang="en-US" sz="2800" dirty="0" smtClean="0">
                <a:sym typeface="Wingdings" pitchFamily="2" charset="2"/>
              </a:rPr>
              <a:t> synthesis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>2.Slc25a51 </a:t>
            </a:r>
            <a:r>
              <a:rPr lang="en-US" sz="2800" dirty="0" smtClean="0"/>
              <a:t>and Slc29a1(Ent1)are </a:t>
            </a:r>
            <a:r>
              <a:rPr lang="en-US" sz="2800" dirty="0" err="1" smtClean="0"/>
              <a:t>Downregulated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3.Slc25a51 </a:t>
            </a:r>
            <a:r>
              <a:rPr lang="en-US" sz="2800" dirty="0" err="1" smtClean="0"/>
              <a:t>downregulated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 pitchFamily="2" charset="2"/>
              </a:rPr>
              <a:t> impaired mitochondria function*.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409171"/>
            <a:ext cx="3357586" cy="1519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083601"/>
            <a:ext cx="2357454" cy="155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98193" y="2428868"/>
            <a:ext cx="5531525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字方塊 7"/>
          <p:cNvSpPr txBox="1"/>
          <p:nvPr/>
        </p:nvSpPr>
        <p:spPr>
          <a:xfrm>
            <a:off x="0" y="5934694"/>
            <a:ext cx="4714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Slc25a51 : mitochondrial NAD+ transporter gene</a:t>
            </a:r>
          </a:p>
          <a:p>
            <a:r>
              <a:rPr lang="en-US" dirty="0" smtClean="0"/>
              <a:t>Slc29a1 (Ent1) : a nucleoside transporter gene</a:t>
            </a:r>
          </a:p>
          <a:p>
            <a:r>
              <a:rPr lang="en-US" altLang="zh-TW" dirty="0" smtClean="0"/>
              <a:t>NR : </a:t>
            </a:r>
            <a:r>
              <a:rPr lang="en-US" dirty="0" err="1" smtClean="0"/>
              <a:t>nicotinamide</a:t>
            </a:r>
            <a:r>
              <a:rPr lang="en-US" dirty="0" smtClean="0"/>
              <a:t> </a:t>
            </a:r>
            <a:r>
              <a:rPr lang="en-US" dirty="0" err="1" smtClean="0"/>
              <a:t>riboside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above results suggest that over-consumption of NADPH by </a:t>
            </a:r>
            <a:r>
              <a:rPr lang="en-US" dirty="0" err="1" smtClean="0"/>
              <a:t>upregulation</a:t>
            </a:r>
            <a:r>
              <a:rPr lang="en-US" dirty="0" smtClean="0"/>
              <a:t> of NADPH </a:t>
            </a:r>
            <a:r>
              <a:rPr lang="en-US" dirty="0" err="1" smtClean="0"/>
              <a:t>oxidase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(</a:t>
            </a:r>
            <a:r>
              <a:rPr lang="en-US" dirty="0" smtClean="0">
                <a:sym typeface="Wingdings" pitchFamily="2" charset="2"/>
              </a:rPr>
              <a:t>NADPH  ROS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Upregulation</a:t>
            </a:r>
            <a:r>
              <a:rPr lang="en-US" dirty="0" smtClean="0"/>
              <a:t> of PARPs lead to reduced NAD</a:t>
            </a:r>
            <a:r>
              <a:rPr lang="en-US" baseline="30000" dirty="0" smtClean="0"/>
              <a:t> +</a:t>
            </a:r>
            <a:r>
              <a:rPr lang="en-US" sz="3600" dirty="0" smtClean="0"/>
              <a:t> </a:t>
            </a:r>
            <a:r>
              <a:rPr lang="en-US" dirty="0" smtClean="0"/>
              <a:t> level. </a:t>
            </a:r>
          </a:p>
          <a:p>
            <a:pPr>
              <a:buNone/>
            </a:pPr>
            <a:r>
              <a:rPr lang="en-US" dirty="0" smtClean="0"/>
              <a:t>	([PRAP] </a:t>
            </a:r>
            <a:r>
              <a:rPr lang="en-US" dirty="0" err="1" smtClean="0"/>
              <a:t>upregulated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[NAD</a:t>
            </a:r>
            <a:r>
              <a:rPr lang="en-US" baseline="30000" dirty="0" smtClean="0"/>
              <a:t> +</a:t>
            </a:r>
            <a:r>
              <a:rPr lang="en-US" sz="3600" dirty="0" smtClean="0"/>
              <a:t> </a:t>
            </a:r>
            <a:r>
              <a:rPr lang="en-US" dirty="0" smtClean="0">
                <a:sym typeface="Wingdings" pitchFamily="2" charset="2"/>
              </a:rPr>
              <a:t>] reduce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	The reduction of NAD</a:t>
            </a:r>
            <a:r>
              <a:rPr lang="en-US" baseline="30000" dirty="0" smtClean="0"/>
              <a:t> +</a:t>
            </a:r>
            <a:r>
              <a:rPr lang="en-US" sz="3600" dirty="0" smtClean="0"/>
              <a:t> </a:t>
            </a:r>
            <a:r>
              <a:rPr lang="en-US" dirty="0" smtClean="0"/>
              <a:t> level would stimulate the compensatory de novo synthesis of NAD</a:t>
            </a:r>
            <a:r>
              <a:rPr lang="en-US" baseline="30000" dirty="0" smtClean="0"/>
              <a:t> +</a:t>
            </a:r>
            <a:r>
              <a:rPr lang="en-US" sz="3600" dirty="0" smtClean="0"/>
              <a:t>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([NAD</a:t>
            </a:r>
            <a:r>
              <a:rPr lang="en-US" baseline="30000" dirty="0" smtClean="0"/>
              <a:t> +</a:t>
            </a:r>
            <a:r>
              <a:rPr lang="en-US" sz="3600" dirty="0" smtClean="0"/>
              <a:t> </a:t>
            </a:r>
            <a:r>
              <a:rPr lang="en-US" dirty="0" smtClean="0"/>
              <a:t>] reduce </a:t>
            </a:r>
            <a:r>
              <a:rPr lang="en-US" dirty="0" smtClean="0">
                <a:sym typeface="Wingdings" pitchFamily="2" charset="2"/>
              </a:rPr>
              <a:t> NAD</a:t>
            </a:r>
            <a:r>
              <a:rPr lang="en-US" baseline="30000" dirty="0" smtClean="0"/>
              <a:t> +</a:t>
            </a:r>
            <a:r>
              <a:rPr lang="en-US" sz="3600" dirty="0" smtClean="0"/>
              <a:t> </a:t>
            </a:r>
            <a:r>
              <a:rPr lang="en-US" dirty="0" smtClean="0">
                <a:sym typeface="Wingdings" pitchFamily="2" charset="2"/>
              </a:rPr>
              <a:t>de novo synthesis</a:t>
            </a:r>
            <a:r>
              <a:rPr lang="en-US" dirty="0" smtClean="0"/>
              <a:t>)</a:t>
            </a:r>
          </a:p>
          <a:p>
            <a:r>
              <a:rPr lang="en-US" dirty="0" smtClean="0"/>
              <a:t> Mitochondrial functions can be predicated to be affected in the infected lungs.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5724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To investigated </a:t>
            </a:r>
            <a:r>
              <a:rPr lang="en-US" sz="2800" dirty="0" smtClean="0"/>
              <a:t>whether NAD</a:t>
            </a:r>
            <a:r>
              <a:rPr lang="en-US" sz="2800" baseline="30000" dirty="0" smtClean="0"/>
              <a:t> +</a:t>
            </a:r>
            <a:r>
              <a:rPr lang="en-US" sz="3200" dirty="0" smtClean="0"/>
              <a:t> </a:t>
            </a:r>
            <a:r>
              <a:rPr lang="en-US" sz="2800" dirty="0" smtClean="0"/>
              <a:t> supplementation</a:t>
            </a:r>
            <a:br>
              <a:rPr lang="en-US" sz="2800" dirty="0" smtClean="0"/>
            </a:br>
            <a:r>
              <a:rPr lang="en-US" sz="2800" dirty="0" smtClean="0"/>
              <a:t>could </a:t>
            </a:r>
            <a:r>
              <a:rPr lang="en-US" sz="2800" dirty="0" smtClean="0"/>
              <a:t>rescue MASCp6-induced pneumonia</a:t>
            </a:r>
            <a:r>
              <a:rPr lang="en-US" sz="2800" dirty="0" smtClean="0"/>
              <a:t>.</a:t>
            </a:r>
            <a:br>
              <a:rPr lang="en-US" sz="2800" dirty="0" smtClean="0"/>
            </a:br>
            <a:r>
              <a:rPr lang="en-US" sz="2800" dirty="0" smtClean="0"/>
              <a:t>(MASCp6 saline </a:t>
            </a:r>
            <a:r>
              <a:rPr lang="en-US" sz="2800" dirty="0" err="1" smtClean="0"/>
              <a:t>v.s</a:t>
            </a:r>
            <a:r>
              <a:rPr lang="en-US" sz="2800" dirty="0" smtClean="0"/>
              <a:t> NAD</a:t>
            </a:r>
            <a:r>
              <a:rPr lang="en-US" sz="2800" baseline="30000" dirty="0" smtClean="0"/>
              <a:t> 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</a:t>
            </a:r>
            <a:r>
              <a:rPr lang="en-US" sz="2800" dirty="0" smtClean="0"/>
              <a:t>reated infected mice (MACSp6) </a:t>
            </a:r>
            <a:r>
              <a:rPr lang="en-US" sz="2800" dirty="0" smtClean="0"/>
              <a:t>with </a:t>
            </a:r>
            <a:r>
              <a:rPr lang="en-US" sz="2800" dirty="0" smtClean="0"/>
              <a:t>NAD</a:t>
            </a:r>
            <a:r>
              <a:rPr lang="en-US" sz="2800" baseline="30000" dirty="0" smtClean="0"/>
              <a:t> +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92024" y="3412140"/>
            <a:ext cx="6407397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Inflammatory and blocked airway were substantially reduced </a:t>
            </a:r>
            <a:r>
              <a:rPr lang="en-US" sz="2800" dirty="0" smtClean="0"/>
              <a:t>,no </a:t>
            </a:r>
            <a:r>
              <a:rPr lang="en-US" sz="2800" dirty="0" err="1" smtClean="0"/>
              <a:t>hemolysis</a:t>
            </a:r>
            <a:r>
              <a:rPr lang="en-US" sz="2800" dirty="0" smtClean="0"/>
              <a:t> in NAD</a:t>
            </a:r>
            <a:r>
              <a:rPr lang="en-US" sz="2800" baseline="30000" dirty="0" smtClean="0"/>
              <a:t> +</a:t>
            </a:r>
            <a:r>
              <a:rPr lang="en-US" sz="2800" dirty="0" smtClean="0"/>
              <a:t> treatment group.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57818" y="1714488"/>
            <a:ext cx="3643338" cy="456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84" y="1714488"/>
            <a:ext cx="4000496" cy="468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71438" y="3237556"/>
            <a:ext cx="1214414" cy="147732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cell infiltration</a:t>
            </a:r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airway blockage</a:t>
            </a:r>
            <a:endParaRPr lang="en-US" dirty="0" smtClean="0"/>
          </a:p>
          <a:p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hemolysis</a:t>
            </a:r>
            <a:endParaRPr lang="zh-TW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1.The </a:t>
            </a:r>
            <a:r>
              <a:rPr lang="en-US" sz="2800" dirty="0" smtClean="0"/>
              <a:t>number </a:t>
            </a:r>
            <a:r>
              <a:rPr lang="en-US" sz="2800" dirty="0" smtClean="0"/>
              <a:t>of </a:t>
            </a:r>
            <a:r>
              <a:rPr lang="en-US" sz="2800" dirty="0" smtClean="0"/>
              <a:t>macrophages was reduced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2.Cell death was suppressed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r>
              <a:rPr lang="en-US" sz="2800" dirty="0" smtClean="0"/>
              <a:t>in </a:t>
            </a:r>
            <a:r>
              <a:rPr lang="en-US" sz="2800" dirty="0" smtClean="0"/>
              <a:t>NAD</a:t>
            </a:r>
            <a:r>
              <a:rPr lang="en-US" sz="2800" baseline="30000" dirty="0" smtClean="0"/>
              <a:t> + </a:t>
            </a:r>
            <a:r>
              <a:rPr lang="en-US" sz="2800" dirty="0" smtClean="0"/>
              <a:t>-treated </a:t>
            </a:r>
            <a:r>
              <a:rPr lang="en-US" sz="2800" dirty="0" smtClean="0"/>
              <a:t>mice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0" y="6143644"/>
            <a:ext cx="285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CD68 : macrophage marker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488692"/>
            <a:ext cx="378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Cas</a:t>
            </a:r>
            <a:r>
              <a:rPr lang="en-US" altLang="zh-TW" dirty="0" smtClean="0"/>
              <a:t> </a:t>
            </a:r>
            <a:r>
              <a:rPr lang="en-US" altLang="zh-TW" dirty="0" smtClean="0"/>
              <a:t>3 </a:t>
            </a:r>
            <a:r>
              <a:rPr lang="en-US" altLang="zh-TW" dirty="0" smtClean="0"/>
              <a:t>: apoptosis indicator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8537" y="4329136"/>
            <a:ext cx="473392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2643182"/>
            <a:ext cx="13335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1965" y="1357298"/>
            <a:ext cx="44291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8104" y="2528899"/>
            <a:ext cx="13335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/>
          <a:lstStyle/>
          <a:p>
            <a:r>
              <a:rPr lang="en-US" dirty="0" smtClean="0"/>
              <a:t>The treatment relieves the pathological </a:t>
            </a:r>
            <a:r>
              <a:rPr lang="en-US" dirty="0" smtClean="0"/>
              <a:t>damages.</a:t>
            </a:r>
            <a:endParaRPr lang="en-US" dirty="0" smtClean="0"/>
          </a:p>
          <a:p>
            <a:r>
              <a:rPr lang="en-US" dirty="0" smtClean="0"/>
              <a:t>NAD</a:t>
            </a:r>
            <a:r>
              <a:rPr lang="en-US" baseline="30000" dirty="0" smtClean="0"/>
              <a:t> +</a:t>
            </a:r>
            <a:r>
              <a:rPr lang="en-US" dirty="0" smtClean="0"/>
              <a:t> supplementation can protect the lung from inflammatory </a:t>
            </a:r>
            <a:r>
              <a:rPr lang="en-US" dirty="0" smtClean="0"/>
              <a:t>injury (including </a:t>
            </a:r>
            <a:r>
              <a:rPr lang="en-US" dirty="0" smtClean="0"/>
              <a:t>cell </a:t>
            </a:r>
            <a:r>
              <a:rPr lang="en-US" dirty="0" smtClean="0"/>
              <a:t>death) </a:t>
            </a:r>
            <a:r>
              <a:rPr lang="en-US" dirty="0" smtClean="0"/>
              <a:t>caused by SARS-Cov-2 </a:t>
            </a:r>
            <a:r>
              <a:rPr lang="en-US" dirty="0" smtClean="0"/>
              <a:t>infection.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E</a:t>
            </a:r>
            <a:r>
              <a:rPr lang="en-US" altLang="zh-TW" sz="2800" dirty="0" smtClean="0"/>
              <a:t>ffect of NAD</a:t>
            </a:r>
            <a:r>
              <a:rPr lang="en-US" sz="2800" baseline="30000" dirty="0" smtClean="0"/>
              <a:t> </a:t>
            </a:r>
            <a:r>
              <a:rPr lang="en-US" sz="2800" baseline="30000" dirty="0" smtClean="0"/>
              <a:t>+</a:t>
            </a:r>
            <a:r>
              <a:rPr lang="en-US" altLang="zh-TW" sz="2800" dirty="0" smtClean="0"/>
              <a:t> supplementation (</a:t>
            </a:r>
            <a:r>
              <a:rPr lang="en-US" altLang="zh-TW" sz="2800" dirty="0" err="1" smtClean="0"/>
              <a:t>qPCR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35157" y="1357298"/>
            <a:ext cx="5273687" cy="5114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SARS-CoV-2</a:t>
            </a:r>
            <a:br>
              <a:rPr lang="en-US" sz="2800" dirty="0" smtClean="0"/>
            </a:br>
            <a:r>
              <a:rPr lang="en-US" altLang="zh-TW" sz="2800" dirty="0" smtClean="0"/>
              <a:t>(</a:t>
            </a:r>
            <a:r>
              <a:rPr lang="en-US" sz="2800" dirty="0" smtClean="0"/>
              <a:t>severe acute respiratory syndrome </a:t>
            </a:r>
            <a:r>
              <a:rPr lang="en-US" sz="2800" dirty="0" err="1" smtClean="0"/>
              <a:t>coronavirus</a:t>
            </a:r>
            <a:r>
              <a:rPr lang="en-US" sz="2800" dirty="0" smtClean="0"/>
              <a:t> 2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/>
              <a:t>SARS-CoV-2 has caused the global epidemic of COVID-19.</a:t>
            </a:r>
          </a:p>
          <a:p>
            <a:r>
              <a:rPr lang="en-US" dirty="0" smtClean="0"/>
              <a:t>Critical COVID-19 cause severe respiratory distress, and many people died from it</a:t>
            </a:r>
            <a:r>
              <a:rPr lang="en-US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Expression </a:t>
            </a:r>
            <a:r>
              <a:rPr lang="en-US" sz="2800" dirty="0" smtClean="0"/>
              <a:t>of PARP family genes in the infected lungs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1941" y="2814391"/>
            <a:ext cx="7640117" cy="1829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2330" y="5072074"/>
            <a:ext cx="13430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 smtClean="0"/>
              <a:t>1.G</a:t>
            </a:r>
            <a:r>
              <a:rPr lang="en-US" sz="2800" dirty="0" smtClean="0"/>
              <a:t>enes </a:t>
            </a:r>
            <a:r>
              <a:rPr lang="en-US" sz="2800" dirty="0" smtClean="0"/>
              <a:t>associated with NAD</a:t>
            </a:r>
            <a:r>
              <a:rPr lang="en-US" sz="2800" baseline="30000" dirty="0" smtClean="0"/>
              <a:t> +</a:t>
            </a:r>
            <a:r>
              <a:rPr lang="en-US" sz="2800" dirty="0" smtClean="0"/>
              <a:t> </a:t>
            </a:r>
            <a:r>
              <a:rPr lang="en-US" sz="2800" dirty="0" smtClean="0"/>
              <a:t>synthesis</a:t>
            </a:r>
            <a:br>
              <a:rPr lang="en-US" sz="2800" dirty="0" smtClean="0"/>
            </a:br>
            <a:r>
              <a:rPr lang="en-US" sz="2800" dirty="0" smtClean="0"/>
              <a:t>(salvage and de novo pathway)</a:t>
            </a:r>
            <a:br>
              <a:rPr lang="en-US" sz="2800" dirty="0" smtClean="0"/>
            </a:br>
            <a:r>
              <a:rPr lang="en-US" sz="2800" dirty="0" smtClean="0"/>
              <a:t>2.Slc26a51 and Slc29a1(Ent1)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069" y="1857364"/>
            <a:ext cx="7535863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5929330"/>
            <a:ext cx="13430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3929066"/>
            <a:ext cx="45243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357818" y="3857628"/>
            <a:ext cx="3038899" cy="187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2394" y="3857628"/>
            <a:ext cx="1885358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4643446"/>
            <a:ext cx="165904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字方塊 7"/>
          <p:cNvSpPr txBox="1"/>
          <p:nvPr/>
        </p:nvSpPr>
        <p:spPr>
          <a:xfrm>
            <a:off x="0" y="6488692"/>
            <a:ext cx="421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Apaf1 : </a:t>
            </a:r>
            <a:r>
              <a:rPr lang="en-US" dirty="0" smtClean="0"/>
              <a:t>apoptosis protease activating factor</a:t>
            </a:r>
            <a:endParaRPr lang="zh-TW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94" y="1200734"/>
            <a:ext cx="3571900" cy="2085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2071690"/>
            <a:ext cx="1628777" cy="98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/>
          </a:bodyPr>
          <a:lstStyle/>
          <a:p>
            <a:r>
              <a:rPr lang="en-US" dirty="0" err="1" smtClean="0"/>
              <a:t>qPCR</a:t>
            </a:r>
            <a:r>
              <a:rPr lang="en-US" dirty="0" smtClean="0"/>
              <a:t> </a:t>
            </a:r>
            <a:r>
              <a:rPr lang="en-US" dirty="0" smtClean="0"/>
              <a:t>results confirmed many </a:t>
            </a:r>
            <a:r>
              <a:rPr lang="en-US" dirty="0" smtClean="0"/>
              <a:t>findings </a:t>
            </a:r>
            <a:r>
              <a:rPr lang="en-US" dirty="0" smtClean="0"/>
              <a:t>from RNA-</a:t>
            </a:r>
            <a:r>
              <a:rPr lang="en-US" dirty="0" err="1" smtClean="0"/>
              <a:t>seq</a:t>
            </a:r>
            <a:r>
              <a:rPr lang="en-US" dirty="0" smtClean="0"/>
              <a:t> </a:t>
            </a:r>
            <a:r>
              <a:rPr lang="en-US" dirty="0" smtClean="0"/>
              <a:t>analysis</a:t>
            </a:r>
          </a:p>
          <a:p>
            <a:r>
              <a:rPr lang="en-US" dirty="0" smtClean="0"/>
              <a:t>NAD</a:t>
            </a:r>
            <a:r>
              <a:rPr lang="en-US" baseline="30000" dirty="0" smtClean="0"/>
              <a:t> </a:t>
            </a:r>
            <a:r>
              <a:rPr lang="en-US" baseline="30000" dirty="0" smtClean="0"/>
              <a:t>+</a:t>
            </a:r>
            <a:r>
              <a:rPr lang="en-US" dirty="0" smtClean="0"/>
              <a:t> supplementation was beneficial to the maintenance of the NAD system</a:t>
            </a:r>
          </a:p>
          <a:p>
            <a:r>
              <a:rPr lang="en-US" dirty="0" smtClean="0"/>
              <a:t>severe </a:t>
            </a:r>
            <a:r>
              <a:rPr lang="en-US" dirty="0" smtClean="0"/>
              <a:t>inflammatory cell infiltration and cell death </a:t>
            </a:r>
            <a:r>
              <a:rPr lang="en-US" dirty="0" smtClean="0"/>
              <a:t>might </a:t>
            </a:r>
            <a:r>
              <a:rPr lang="en-US" dirty="0" smtClean="0"/>
              <a:t>be rescued by NAD</a:t>
            </a:r>
            <a:r>
              <a:rPr lang="en-US" baseline="30000" dirty="0" smtClean="0"/>
              <a:t> +</a:t>
            </a:r>
            <a:r>
              <a:rPr lang="en-US" dirty="0" smtClean="0"/>
              <a:t> </a:t>
            </a:r>
            <a:r>
              <a:rPr lang="en-US" dirty="0" smtClean="0"/>
              <a:t>treatment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1436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sz="2800" dirty="0" smtClean="0"/>
              <a:t>To examine whether NAD</a:t>
            </a:r>
            <a:r>
              <a:rPr lang="en-US" sz="2800" baseline="30000" dirty="0" smtClean="0"/>
              <a:t> +</a:t>
            </a:r>
            <a:r>
              <a:rPr lang="en-US" sz="2800" dirty="0" smtClean="0"/>
              <a:t> </a:t>
            </a:r>
            <a:r>
              <a:rPr lang="en-US" sz="2800" dirty="0" smtClean="0"/>
              <a:t>intermediates(NMN) </a:t>
            </a:r>
            <a:r>
              <a:rPr lang="en-US" sz="2800" dirty="0" smtClean="0"/>
              <a:t>have similar therapeutic </a:t>
            </a:r>
            <a:r>
              <a:rPr lang="en-US" sz="2800" dirty="0" smtClean="0"/>
              <a:t>effects </a:t>
            </a:r>
            <a:r>
              <a:rPr lang="en-US" sz="2800" dirty="0" smtClean="0"/>
              <a:t>we adopted a </a:t>
            </a:r>
            <a:r>
              <a:rPr lang="en-US" sz="2800" dirty="0" smtClean="0"/>
              <a:t>more </a:t>
            </a:r>
            <a:r>
              <a:rPr lang="en-US" sz="2800" dirty="0" smtClean="0"/>
              <a:t>severe infection </a:t>
            </a:r>
            <a:r>
              <a:rPr lang="en-US" sz="2800" dirty="0" smtClean="0"/>
              <a:t>model</a:t>
            </a:r>
            <a:br>
              <a:rPr lang="en-US" sz="2800" dirty="0" smtClean="0"/>
            </a:br>
            <a:r>
              <a:rPr lang="en-US" sz="2800" dirty="0" smtClean="0"/>
              <a:t>(MASCp36 NAD</a:t>
            </a:r>
            <a:r>
              <a:rPr lang="en-US" sz="2800" baseline="30000" dirty="0" smtClean="0"/>
              <a:t> +</a:t>
            </a:r>
            <a:r>
              <a:rPr lang="en-US" sz="2800" dirty="0" smtClean="0"/>
              <a:t> </a:t>
            </a:r>
            <a:r>
              <a:rPr lang="en-US" sz="2800" dirty="0" err="1" smtClean="0"/>
              <a:t>v.s</a:t>
            </a:r>
            <a:r>
              <a:rPr lang="en-US" sz="2800" dirty="0" smtClean="0"/>
              <a:t> NMN)</a:t>
            </a:r>
            <a:r>
              <a:rPr lang="zh-TW" altLang="en-US" sz="2800" dirty="0" smtClean="0"/>
              <a:t/>
            </a:r>
            <a:br>
              <a:rPr lang="zh-TW" altLang="en-US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>I</a:t>
            </a:r>
            <a:r>
              <a:rPr lang="en-US" sz="2800" dirty="0" smtClean="0"/>
              <a:t>nfected mice </a:t>
            </a:r>
            <a:r>
              <a:rPr lang="en-US" sz="2800" dirty="0" smtClean="0"/>
              <a:t>were treated with NMN or NAD</a:t>
            </a:r>
            <a:r>
              <a:rPr lang="en-US" sz="2800" baseline="30000" dirty="0" smtClean="0"/>
              <a:t> +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8720" y="3555016"/>
            <a:ext cx="812656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0" y="6488692"/>
            <a:ext cx="628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NMN (</a:t>
            </a:r>
            <a:r>
              <a:rPr lang="en-US" dirty="0" err="1" smtClean="0"/>
              <a:t>Nicotinamide</a:t>
            </a:r>
            <a:r>
              <a:rPr lang="en-US" dirty="0" smtClean="0"/>
              <a:t> mononucleotide) : a key NAD</a:t>
            </a:r>
            <a:r>
              <a:rPr lang="en-US" baseline="30000" dirty="0" smtClean="0"/>
              <a:t> +</a:t>
            </a:r>
            <a:r>
              <a:rPr lang="en-US" dirty="0" smtClean="0"/>
              <a:t> intermediate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78887" y="1714488"/>
            <a:ext cx="6950765" cy="2222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71406" y="2571744"/>
            <a:ext cx="1500198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Inflammatory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cell aggregate</a:t>
            </a: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8922" y="4214818"/>
            <a:ext cx="2786157" cy="227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文字方塊 9"/>
          <p:cNvSpPr txBox="1"/>
          <p:nvPr/>
        </p:nvSpPr>
        <p:spPr>
          <a:xfrm>
            <a:off x="857224" y="357166"/>
            <a:ext cx="7429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Pathological damage and survival ratio of mice after NAD</a:t>
            </a:r>
            <a:r>
              <a:rPr lang="en-US" sz="2800" baseline="30000" dirty="0" smtClean="0"/>
              <a:t> +</a:t>
            </a:r>
            <a:r>
              <a:rPr lang="en-US" altLang="zh-TW" sz="2800" dirty="0" smtClean="0"/>
              <a:t> and NMN treatment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 smtClean="0"/>
              <a:t>Both the </a:t>
            </a:r>
            <a:r>
              <a:rPr lang="en-US" sz="2800" dirty="0" smtClean="0"/>
              <a:t>number of CD68</a:t>
            </a:r>
            <a:r>
              <a:rPr lang="en-US" sz="2800" baseline="30000" dirty="0" smtClean="0"/>
              <a:t> +</a:t>
            </a:r>
            <a:r>
              <a:rPr lang="en-US" sz="2800" dirty="0" smtClean="0"/>
              <a:t> </a:t>
            </a:r>
            <a:r>
              <a:rPr lang="en-US" sz="2800" dirty="0" smtClean="0"/>
              <a:t>cells were reduced significantly in both NMN and NAD</a:t>
            </a:r>
            <a:r>
              <a:rPr lang="en-US" sz="2800" baseline="30000" dirty="0" smtClean="0"/>
              <a:t> +</a:t>
            </a:r>
            <a:r>
              <a:rPr lang="en-US" sz="2800" dirty="0" smtClean="0"/>
              <a:t> groups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00240"/>
            <a:ext cx="543311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40" y="2500306"/>
            <a:ext cx="1785950" cy="278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Cell </a:t>
            </a:r>
            <a:r>
              <a:rPr lang="en-US" sz="2800" dirty="0" smtClean="0"/>
              <a:t>death was substantially suppressed by NMN and NAD</a:t>
            </a:r>
            <a:r>
              <a:rPr lang="en-US" sz="2800" baseline="30000" dirty="0" smtClean="0"/>
              <a:t> +</a:t>
            </a:r>
            <a:r>
              <a:rPr lang="en-US" sz="2800" dirty="0" smtClean="0"/>
              <a:t> </a:t>
            </a:r>
            <a:r>
              <a:rPr lang="en-US" sz="2800" dirty="0" smtClean="0"/>
              <a:t>treatment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1546"/>
            <a:ext cx="5429288" cy="343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40" y="2567479"/>
            <a:ext cx="1571636" cy="286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The suppression of Cd200r4 and Apaf1 expression was significant in the NMN group, but not in NAD</a:t>
            </a:r>
            <a:r>
              <a:rPr lang="en-US" sz="2800" baseline="30000" dirty="0" smtClean="0"/>
              <a:t> +</a:t>
            </a:r>
            <a:r>
              <a:rPr lang="en-US" sz="2800" dirty="0" smtClean="0"/>
              <a:t> group of MASCp36- infected </a:t>
            </a:r>
            <a:r>
              <a:rPr lang="en-US" sz="2800" dirty="0" smtClean="0"/>
              <a:t>lungs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2576671"/>
            <a:ext cx="1766602" cy="292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7253" y="2500306"/>
            <a:ext cx="1693111" cy="299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8555" y="2571744"/>
            <a:ext cx="1732139" cy="2963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/>
          <a:lstStyle/>
          <a:p>
            <a:r>
              <a:rPr lang="en-US" dirty="0" smtClean="0"/>
              <a:t>These results indicate that NMN supplementation </a:t>
            </a:r>
            <a:r>
              <a:rPr lang="en-US" dirty="0" smtClean="0"/>
              <a:t>alleviate </a:t>
            </a:r>
            <a:r>
              <a:rPr lang="en-US" dirty="0" smtClean="0"/>
              <a:t>inflammatory injury in the lungs and even death of the infected animals.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Reference from other research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Disturbance in the sera of COVID-19 patients was the increase of metabolites related to de novo production of NAD</a:t>
            </a:r>
            <a:r>
              <a:rPr lang="en-US" baseline="30000" dirty="0" smtClean="0"/>
              <a:t>+*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Whether </a:t>
            </a:r>
            <a:r>
              <a:rPr lang="en-US" dirty="0" smtClean="0"/>
              <a:t>and how NAD</a:t>
            </a:r>
            <a:r>
              <a:rPr lang="en-US" baseline="30000" dirty="0" smtClean="0"/>
              <a:t>+ </a:t>
            </a:r>
            <a:r>
              <a:rPr lang="en-US" dirty="0" smtClean="0"/>
              <a:t>metabolism is disrupted in the lungs of COVID-19 patients is still not clear.</a:t>
            </a:r>
          </a:p>
          <a:p>
            <a:r>
              <a:rPr lang="en-US" dirty="0" smtClean="0"/>
              <a:t>NAD+ has been proposed as a inhibitor for SARS-CoV-2 protease (</a:t>
            </a:r>
            <a:r>
              <a:rPr lang="en-US" dirty="0" err="1" smtClean="0"/>
              <a:t>Mpro</a:t>
            </a:r>
            <a:r>
              <a:rPr lang="en-US" dirty="0" smtClean="0"/>
              <a:t>, </a:t>
            </a:r>
            <a:r>
              <a:rPr lang="en-US" dirty="0" err="1" smtClean="0"/>
              <a:t>PLpro</a:t>
            </a:r>
            <a:r>
              <a:rPr lang="en-US" dirty="0" smtClean="0"/>
              <a:t>)*. </a:t>
            </a:r>
            <a:endParaRPr lang="en-US" sz="2400" dirty="0" smtClean="0"/>
          </a:p>
          <a:p>
            <a:r>
              <a:rPr lang="en-US" dirty="0" smtClean="0"/>
              <a:t>NAD+ supplementation effectively alleviates cell death and inhibits microglia activation in </a:t>
            </a:r>
            <a:r>
              <a:rPr lang="en-US" dirty="0" err="1" smtClean="0"/>
              <a:t>Zika</a:t>
            </a:r>
            <a:r>
              <a:rPr lang="en-US" dirty="0" smtClean="0"/>
              <a:t> virus (ZIKV)-infected mouse brains*</a:t>
            </a:r>
            <a:r>
              <a:rPr lang="en-US" sz="2400" dirty="0" smtClean="0"/>
              <a:t>.</a:t>
            </a:r>
            <a:endParaRPr lang="zh-TW" altLang="en-US" sz="2400" dirty="0" smtClean="0"/>
          </a:p>
          <a:p>
            <a:pPr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0" y="5934694"/>
            <a:ext cx="4857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Mpro</a:t>
            </a:r>
            <a:r>
              <a:rPr lang="en-US" altLang="zh-TW" dirty="0" smtClean="0"/>
              <a:t> : main protease</a:t>
            </a:r>
          </a:p>
          <a:p>
            <a:r>
              <a:rPr lang="en-US" altLang="zh-TW" dirty="0" err="1" smtClean="0"/>
              <a:t>Plpro</a:t>
            </a:r>
            <a:r>
              <a:rPr lang="en-US" altLang="zh-TW" dirty="0" smtClean="0"/>
              <a:t> : </a:t>
            </a:r>
            <a:r>
              <a:rPr lang="en-US" altLang="zh-TW" dirty="0" err="1" smtClean="0"/>
              <a:t>papain</a:t>
            </a:r>
            <a:r>
              <a:rPr lang="en-US" altLang="zh-TW" dirty="0" smtClean="0"/>
              <a:t>-like protease</a:t>
            </a:r>
          </a:p>
          <a:p>
            <a:r>
              <a:rPr lang="en-US" altLang="zh-TW" dirty="0" smtClean="0"/>
              <a:t>microglia : macrophage of central nervous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28612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Analyze a </a:t>
            </a:r>
            <a:r>
              <a:rPr lang="en-US" sz="2800" dirty="0" smtClean="0"/>
              <a:t>total of 75 significantly deregulated </a:t>
            </a:r>
            <a:r>
              <a:rPr lang="en-US" sz="2800" dirty="0" smtClean="0"/>
              <a:t>metabolites detected in infected group(KEGG analysis)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56784" y="2219889"/>
            <a:ext cx="7030432" cy="328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M</a:t>
            </a:r>
            <a:r>
              <a:rPr lang="en-US" sz="2800" dirty="0" smtClean="0"/>
              <a:t>any metabolism pathways </a:t>
            </a:r>
            <a:r>
              <a:rPr lang="en-US" sz="2800" dirty="0" smtClean="0"/>
              <a:t>were significantly </a:t>
            </a:r>
            <a:r>
              <a:rPr lang="en-US" sz="2800" dirty="0" smtClean="0"/>
              <a:t>affected by MASCp36 </a:t>
            </a:r>
            <a:r>
              <a:rPr lang="en-US" sz="2800" dirty="0" err="1" smtClean="0"/>
              <a:t>infeciton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ex:arginine</a:t>
            </a:r>
            <a:r>
              <a:rPr lang="en-US" sz="2800" dirty="0" smtClean="0"/>
              <a:t> </a:t>
            </a:r>
            <a:r>
              <a:rPr lang="en-US" sz="2800" dirty="0" smtClean="0"/>
              <a:t>and </a:t>
            </a:r>
            <a:r>
              <a:rPr lang="en-US" sz="2800" dirty="0" err="1" smtClean="0"/>
              <a:t>proline</a:t>
            </a:r>
            <a:r>
              <a:rPr lang="en-US" sz="2800" dirty="0" smtClean="0"/>
              <a:t> </a:t>
            </a:r>
            <a:r>
              <a:rPr lang="en-US" sz="2800" dirty="0" smtClean="0"/>
              <a:t>metabolism, etc)</a:t>
            </a:r>
            <a:br>
              <a:rPr lang="en-US" sz="2800" dirty="0" smtClean="0"/>
            </a:br>
            <a:r>
              <a:rPr lang="en-US" sz="2800" dirty="0" err="1" smtClean="0"/>
              <a:t>D</a:t>
            </a:r>
            <a:r>
              <a:rPr lang="en-US" sz="2800" dirty="0" err="1" smtClean="0"/>
              <a:t>ownregulation</a:t>
            </a:r>
            <a:r>
              <a:rPr lang="en-US" sz="2800" dirty="0" smtClean="0"/>
              <a:t> </a:t>
            </a:r>
            <a:r>
              <a:rPr lang="en-US" sz="2800" dirty="0" smtClean="0"/>
              <a:t>of GABA was most significant one in the lungs after MASCp36 infection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41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-32" y="6500834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GABA : </a:t>
            </a:r>
            <a:r>
              <a:rPr lang="en-US" dirty="0" smtClean="0"/>
              <a:t>γ-</a:t>
            </a:r>
            <a:r>
              <a:rPr lang="en-US" dirty="0" err="1" smtClean="0"/>
              <a:t>aminobutyric</a:t>
            </a:r>
            <a:r>
              <a:rPr lang="en-US" dirty="0" smtClean="0"/>
              <a:t> acid </a:t>
            </a:r>
            <a:endParaRPr lang="zh-TW" alt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403499"/>
            <a:ext cx="5979055" cy="402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GABA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GABA-related </a:t>
            </a:r>
            <a:r>
              <a:rPr lang="en-US" dirty="0" smtClean="0"/>
              <a:t>dysfunction has been postulated as the cause of seizure in COVID-19 </a:t>
            </a:r>
            <a:r>
              <a:rPr lang="en-US" dirty="0" smtClean="0"/>
              <a:t>patients*.</a:t>
            </a:r>
          </a:p>
          <a:p>
            <a:r>
              <a:rPr lang="en-US" dirty="0" smtClean="0"/>
              <a:t>A</a:t>
            </a:r>
            <a:r>
              <a:rPr lang="en-US" dirty="0" smtClean="0"/>
              <a:t>dministration </a:t>
            </a:r>
            <a:r>
              <a:rPr lang="en-US" dirty="0" smtClean="0"/>
              <a:t>of GABA or </a:t>
            </a:r>
            <a:r>
              <a:rPr lang="en-US" dirty="0" err="1" smtClean="0"/>
              <a:t>GABAa</a:t>
            </a:r>
            <a:r>
              <a:rPr lang="en-US" dirty="0" smtClean="0"/>
              <a:t> receptor agonists could limit </a:t>
            </a:r>
            <a:r>
              <a:rPr lang="en-US" dirty="0" err="1" smtClean="0"/>
              <a:t>pneumonitis</a:t>
            </a:r>
            <a:r>
              <a:rPr lang="en-US" dirty="0" smtClean="0"/>
              <a:t> and death in </a:t>
            </a:r>
            <a:r>
              <a:rPr lang="en-US" dirty="0" err="1" smtClean="0"/>
              <a:t>coronavirus</a:t>
            </a:r>
            <a:r>
              <a:rPr lang="en-US" dirty="0" smtClean="0"/>
              <a:t>-infected </a:t>
            </a:r>
            <a:r>
              <a:rPr lang="en-US" dirty="0" smtClean="0"/>
              <a:t>mice*.</a:t>
            </a:r>
          </a:p>
          <a:p>
            <a:r>
              <a:rPr lang="en-US" dirty="0" smtClean="0"/>
              <a:t>Therefore, GABA is a potential candidate to treat SARS-CoV-2 infection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357950" y="1714488"/>
            <a:ext cx="35719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57950" y="4214818"/>
            <a:ext cx="35719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429388" y="5143512"/>
            <a:ext cx="35719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14348" y="357166"/>
            <a:ext cx="7858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The </a:t>
            </a:r>
            <a:r>
              <a:rPr lang="en-US" dirty="0" smtClean="0"/>
              <a:t>significant </a:t>
            </a:r>
            <a:r>
              <a:rPr lang="en-US" dirty="0" err="1" smtClean="0"/>
              <a:t>upregulation</a:t>
            </a:r>
            <a:r>
              <a:rPr lang="en-US" dirty="0" smtClean="0"/>
              <a:t> of NADP+ was consistent with our </a:t>
            </a:r>
            <a:r>
              <a:rPr lang="en-US" dirty="0" err="1" smtClean="0"/>
              <a:t>transcriptomics</a:t>
            </a:r>
            <a:r>
              <a:rPr lang="en-US" dirty="0" smtClean="0"/>
              <a:t> analyses, in which </a:t>
            </a:r>
            <a:r>
              <a:rPr lang="en-US" dirty="0" err="1" smtClean="0"/>
              <a:t>Nadk</a:t>
            </a:r>
            <a:r>
              <a:rPr lang="en-US" dirty="0" smtClean="0"/>
              <a:t> was </a:t>
            </a:r>
            <a:r>
              <a:rPr lang="en-US" dirty="0" smtClean="0"/>
              <a:t>significantly </a:t>
            </a:r>
            <a:r>
              <a:rPr lang="en-US" dirty="0" err="1" smtClean="0"/>
              <a:t>upregulated</a:t>
            </a:r>
            <a:endParaRPr lang="en-US" dirty="0" smtClean="0"/>
          </a:p>
          <a:p>
            <a:r>
              <a:rPr lang="en-US" dirty="0" smtClean="0"/>
              <a:t>2. ADP-ribose </a:t>
            </a:r>
            <a:r>
              <a:rPr lang="en-US" dirty="0" smtClean="0"/>
              <a:t>was the most significantly </a:t>
            </a:r>
            <a:r>
              <a:rPr lang="en-US" dirty="0" err="1" smtClean="0"/>
              <a:t>upregulated</a:t>
            </a:r>
            <a:r>
              <a:rPr lang="en-US" dirty="0" smtClean="0"/>
              <a:t> one in the </a:t>
            </a:r>
            <a:r>
              <a:rPr lang="en-US" dirty="0" smtClean="0"/>
              <a:t>lungs</a:t>
            </a:r>
          </a:p>
          <a:p>
            <a:r>
              <a:rPr lang="en-US" dirty="0" smtClean="0"/>
              <a:t>3. SARS-CoV-2 Nsp3 </a:t>
            </a:r>
            <a:r>
              <a:rPr lang="en-US" dirty="0" smtClean="0"/>
              <a:t>counters ADP-</a:t>
            </a:r>
            <a:r>
              <a:rPr lang="en-US" dirty="0" err="1" smtClean="0"/>
              <a:t>ribosylation</a:t>
            </a:r>
            <a:r>
              <a:rPr lang="en-US" dirty="0" smtClean="0"/>
              <a:t> by </a:t>
            </a:r>
            <a:r>
              <a:rPr lang="en-US" dirty="0" smtClean="0"/>
              <a:t>PARPs*.</a:t>
            </a:r>
          </a:p>
          <a:p>
            <a:r>
              <a:rPr lang="en-US" dirty="0" smtClean="0"/>
              <a:t>4.Downregulation </a:t>
            </a:r>
            <a:r>
              <a:rPr lang="en-US" dirty="0" smtClean="0"/>
              <a:t>of </a:t>
            </a:r>
            <a:r>
              <a:rPr lang="en-US" dirty="0" err="1" smtClean="0"/>
              <a:t>choline</a:t>
            </a:r>
            <a:r>
              <a:rPr lang="en-US" dirty="0" smtClean="0"/>
              <a:t> and </a:t>
            </a:r>
            <a:r>
              <a:rPr lang="en-US" dirty="0" err="1" smtClean="0"/>
              <a:t>upregulation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en-US" dirty="0" err="1" smtClean="0"/>
              <a:t>kynurenine</a:t>
            </a:r>
            <a:r>
              <a:rPr lang="en-US" dirty="0" smtClean="0"/>
              <a:t> ,</a:t>
            </a:r>
            <a:r>
              <a:rPr lang="en-US" dirty="0" smtClean="0"/>
              <a:t> </a:t>
            </a:r>
            <a:r>
              <a:rPr lang="en-US" dirty="0" smtClean="0"/>
              <a:t>glutamate in the sera have been reported to be associated with the severity of COVID-19 </a:t>
            </a:r>
            <a:r>
              <a:rPr lang="en-US" dirty="0" smtClean="0"/>
              <a:t>patients*.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0" y="6488692"/>
            <a:ext cx="307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Nsp</a:t>
            </a:r>
            <a:r>
              <a:rPr lang="en-US" altLang="zh-TW" dirty="0" smtClean="0"/>
              <a:t> : None structural protein</a:t>
            </a:r>
            <a:endParaRPr lang="zh-TW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047897"/>
            <a:ext cx="360045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643182"/>
            <a:ext cx="280987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14876" y="2000240"/>
            <a:ext cx="4259836" cy="3821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928802"/>
            <a:ext cx="4260408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428596" y="214290"/>
            <a:ext cx="80724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1.Analyze a </a:t>
            </a:r>
            <a:r>
              <a:rPr lang="en-US" sz="2300" dirty="0" smtClean="0"/>
              <a:t>total of 23 significantly differential metabolites were detected in the NMN </a:t>
            </a:r>
            <a:r>
              <a:rPr lang="en-US" sz="2300" dirty="0" smtClean="0"/>
              <a:t>group</a:t>
            </a:r>
          </a:p>
          <a:p>
            <a:r>
              <a:rPr lang="en-US" sz="2300" dirty="0" smtClean="0"/>
              <a:t>2.Dysregulation of TCA cycle’s metabolites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smtClean="0"/>
              <a:t>(</a:t>
            </a:r>
            <a:r>
              <a:rPr lang="en-US" sz="2300" dirty="0" err="1" smtClean="0"/>
              <a:t>matabolites</a:t>
            </a:r>
            <a:r>
              <a:rPr lang="en-US" sz="2300" dirty="0" smtClean="0"/>
              <a:t> in infected model </a:t>
            </a:r>
            <a:r>
              <a:rPr lang="en-US" sz="2300" dirty="0" smtClean="0"/>
              <a:t>saline </a:t>
            </a:r>
            <a:r>
              <a:rPr lang="en-US" sz="2300" dirty="0" err="1" smtClean="0"/>
              <a:t>v.s</a:t>
            </a:r>
            <a:r>
              <a:rPr lang="en-US" sz="2300" dirty="0" smtClean="0"/>
              <a:t> NMN)</a:t>
            </a:r>
            <a:endParaRPr lang="zh-TW" altLang="en-US" sz="23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Autofit/>
          </a:bodyPr>
          <a:lstStyle/>
          <a:p>
            <a:pPr algn="ctr"/>
            <a:r>
              <a:rPr lang="en-US" dirty="0" smtClean="0"/>
              <a:t>T</a:t>
            </a:r>
            <a:r>
              <a:rPr lang="en-US" dirty="0" smtClean="0"/>
              <a:t>he </a:t>
            </a:r>
            <a:r>
              <a:rPr lang="en-US" dirty="0" smtClean="0"/>
              <a:t>disturbed metabolism in the sera of COVID-19 patients was partly reproduced in the lungs of our mouse model, and it could be ameliorated by NMN supplementation.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Discussion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7" name="Shape 8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Google Shape;8198;p1"/>
          <p:cNvSpPr txBox="1"/>
          <p:nvPr>
            <p:ph idx="1" type="body"/>
          </p:nvPr>
        </p:nvSpPr>
        <p:spPr>
          <a:xfrm>
            <a:off x="457200" y="116595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81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this study, our transcriptomics and metabolomics analyses demonstrated that some similar immune processes were disturbed in SARS-CoV-2-infected mice as those observed in patients and organoid model*.</a:t>
            </a:r>
            <a:endParaRPr/>
          </a:p>
        </p:txBody>
      </p:sp>
      <p:sp>
        <p:nvSpPr>
          <p:cNvPr id="8199" name="Google Shape;8199;p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0" name="Shape 8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Google Shape;8201;p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supplementation of NAD+ and NMN, can effectively protect the lungs from the pathological damage and even death (by NMN).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Cd200r3 may serve as a potential therapeutic target for the immune storm induced by SARS-CoV-2 infection</a:t>
            </a:r>
            <a:endParaRPr/>
          </a:p>
        </p:txBody>
      </p:sp>
      <p:sp>
        <p:nvSpPr>
          <p:cNvPr id="8202" name="Google Shape;8202;p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3" name="Shape 8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4" name="Google Shape;8214;p1"/>
          <p:cNvSpPr txBox="1"/>
          <p:nvPr>
            <p:ph idx="1" type="body"/>
          </p:nvPr>
        </p:nvSpPr>
        <p:spPr>
          <a:xfrm>
            <a:off x="457200" y="1165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NADPH oxidases are responsible for catalyzing the production of ROS which is important for the functions of phagosome during immune response*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As the expressions of NADPH oxidase genes were significantly upregulated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	NADPH would be over-consumed in the lungs of SARS-CoV-2- infected mice. </a:t>
            </a:r>
            <a:endParaRPr/>
          </a:p>
        </p:txBody>
      </p:sp>
      <p:sp>
        <p:nvSpPr>
          <p:cNvPr id="8215" name="Google Shape;8215;p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motivation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/>
              <a:t>Although vaccines have been developed, COVID-19 epidemic’s quickly mutation has prioritized the development of drugs for COVID-19 treatment.</a:t>
            </a:r>
          </a:p>
          <a:p>
            <a:r>
              <a:rPr lang="en-US" dirty="0" smtClean="0"/>
              <a:t>Therefore</a:t>
            </a:r>
            <a:r>
              <a:rPr lang="en-US" dirty="0" smtClean="0"/>
              <a:t>, it is intriguing to explore whether NAD</a:t>
            </a:r>
            <a:r>
              <a:rPr lang="en-US" baseline="30000" dirty="0" smtClean="0"/>
              <a:t>+ </a:t>
            </a:r>
            <a:r>
              <a:rPr lang="en-US" dirty="0" smtClean="0"/>
              <a:t>or its intermediates are protective from SARS-CoV-2 infection.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6" name="Shape 8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7" name="Google Shape;8217;p2"/>
          <p:cNvSpPr txBox="1"/>
          <p:nvPr>
            <p:ph idx="1" type="body"/>
          </p:nvPr>
        </p:nvSpPr>
        <p:spPr>
          <a:xfrm>
            <a:off x="457200" y="1166013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Consistent with our study, previous metabolomics studies showed that the level of tryptophan was decreased while the level of kynurenine was increased in the sera from severe COVID-19 patients*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kynurenine/tryptophan ratio was higher in severe patients than in mild patients*, suggesting higher IDO activity in severe patients. Indeed, our transcriptomics data showed significantly higher expression level of Ido1 in MASCp36-infected lungs than controls</a:t>
            </a:r>
            <a:endParaRPr/>
          </a:p>
        </p:txBody>
      </p:sp>
      <p:sp>
        <p:nvSpPr>
          <p:cNvPr id="8218" name="Google Shape;8218;p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19" name="Google Shape;8219;p2"/>
          <p:cNvSpPr txBox="1"/>
          <p:nvPr/>
        </p:nvSpPr>
        <p:spPr>
          <a:xfrm>
            <a:off x="0" y="6234842"/>
            <a:ext cx="9144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Indoleamine 2,3-dioxygenase (IDO) 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IDO has been revealed to be a central regulator of immune responses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9" name="Shape 8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0" name="Google Shape;8210;p5"/>
          <p:cNvSpPr txBox="1"/>
          <p:nvPr>
            <p:ph idx="1" type="body"/>
          </p:nvPr>
        </p:nvSpPr>
        <p:spPr>
          <a:xfrm>
            <a:off x="457200" y="1165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Our transcriptomics and qPCR results indicated that a set of PARP family members were significantly induced by SARSCoV-2 infection in mice, similar to those in COVID-19 patients*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PARPs can cleave NAD+ and catalyze polyADP-ribosylation or mono-ADP-ribosylation on target proteins, which play important roles in DNA damage repair.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However, Nsp3 of SARS-CoV-2 was found to reverse the PARP9-mediated ADP-ribosylation recently*, which may in turn promote PARP activity and increase the demand for NAD+.</a:t>
            </a:r>
            <a:endParaRPr/>
          </a:p>
        </p:txBody>
      </p:sp>
      <p:sp>
        <p:nvSpPr>
          <p:cNvPr id="8211" name="Google Shape;8211;p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addition, the correlation between the decreased NMN levels in patients’ sera and the severity of COVID19 was reported during the revision of this manuscript*</a:t>
            </a:r>
          </a:p>
          <a:p>
            <a:r>
              <a:rPr lang="en-US" dirty="0" smtClean="0"/>
              <a:t>These results suggest that when the demand for NAD+ increases, NAM and NA were the first two NAD+ </a:t>
            </a:r>
            <a:r>
              <a:rPr lang="en-US" dirty="0" err="1" smtClean="0"/>
              <a:t>precursors</a:t>
            </a:r>
            <a:r>
              <a:rPr lang="en-US" dirty="0" smtClean="0"/>
              <a:t> to be consumed, followed by NMN and NR. Our absolute quantification results confirmed that the levels of NAD+, NMN, NR, and NAM were increased by NMN supplementation.</a:t>
            </a:r>
          </a:p>
          <a:p>
            <a:r>
              <a:rPr lang="en-US" dirty="0" smtClean="0"/>
              <a:t>Moreover, NMN supplementation significantly rescued many metabolites that were </a:t>
            </a:r>
            <a:r>
              <a:rPr lang="en-US" dirty="0" err="1" smtClean="0"/>
              <a:t>significantly</a:t>
            </a:r>
            <a:r>
              <a:rPr lang="en-US" dirty="0" smtClean="0"/>
              <a:t> reduced after SARS-CoV-2 infection, and helped to maintain the metabolic balance of SARS-CoV2-infected lungs and protect the mice from death.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54</a:t>
            </a:fld>
            <a:endParaRPr lang="zh-TW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0" name="Shape 8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1" name="Google Shape;8221;p3"/>
          <p:cNvSpPr txBox="1"/>
          <p:nvPr>
            <p:ph idx="1" type="body"/>
          </p:nvPr>
        </p:nvSpPr>
        <p:spPr>
          <a:xfrm>
            <a:off x="457200" y="116601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86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MASCp36 is the lethal mouseadapted virus</a:t>
            </a:r>
            <a:endParaRPr/>
          </a:p>
          <a:p>
            <a:pPr indent="-3886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Therefore, we used it to validate the therapeutic effects of NAD+ and NMN.</a:t>
            </a:r>
            <a:endParaRPr/>
          </a:p>
          <a:p>
            <a:pPr indent="-3886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Although our preliminary results were in support of clinical trials at the moment, there are fewer data about the dosage and longterm efficacy of NAD+ or NMN as a therapeutic drug in human studies at present.</a:t>
            </a:r>
            <a:endParaRPr/>
          </a:p>
        </p:txBody>
      </p:sp>
      <p:sp>
        <p:nvSpPr>
          <p:cNvPr id="8222" name="Google Shape;8222;p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smtClean="0"/>
              <a:t>a patent application, NMN was proposed as an anti-aging drug or healthcare supplement at doses of 1–500 mg/kg/day</a:t>
            </a:r>
            <a:r>
              <a:rPr lang="en-US" dirty="0" smtClean="0"/>
              <a:t>*.</a:t>
            </a:r>
            <a:endParaRPr lang="en-US" dirty="0" smtClean="0"/>
          </a:p>
          <a:p>
            <a:r>
              <a:rPr lang="en-US" dirty="0" smtClean="0"/>
              <a:t>Further trials with different dosages and other clinical indicators remain to be evaluated for optimal therapeutic effect.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Taken together, based on our finding that NAD+ and NMN can alleviate the pathological damage of lungs and even death of SARS-CoV-2-infected mice </a:t>
            </a:r>
            <a:r>
              <a:rPr lang="en-US" dirty="0" smtClean="0"/>
              <a:t>,trials </a:t>
            </a:r>
            <a:r>
              <a:rPr lang="en-US" dirty="0" smtClean="0"/>
              <a:t>for treating COVID-19 patients with NAD+, its intermediates or precursors should be considered.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MASCp6</a:t>
            </a:r>
            <a:br>
              <a:rPr lang="en-US" altLang="zh-TW" sz="2800" dirty="0" smtClean="0"/>
            </a:br>
            <a:r>
              <a:rPr lang="en-US" altLang="zh-TW" sz="2800" dirty="0" smtClean="0"/>
              <a:t>(m</a:t>
            </a:r>
            <a:r>
              <a:rPr lang="en-US" sz="2800" dirty="0" smtClean="0"/>
              <a:t>ouse-adapted strain of SARS-CoV-2 at passage 6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6909" y="2424902"/>
            <a:ext cx="7250182" cy="200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MASCp36</a:t>
            </a:r>
            <a:br>
              <a:rPr lang="en-US" altLang="zh-TW" sz="2800" dirty="0" smtClean="0"/>
            </a:br>
            <a:r>
              <a:rPr lang="en-US" altLang="zh-TW" sz="2800" dirty="0" smtClean="0"/>
              <a:t>(m</a:t>
            </a:r>
            <a:r>
              <a:rPr lang="en-US" sz="2800" dirty="0" smtClean="0"/>
              <a:t>ouse-adapted strain of SARS-CoV-2 at passage 36</a:t>
            </a:r>
            <a:r>
              <a:rPr lang="en-US" altLang="zh-TW" sz="2800" dirty="0" smtClean="0"/>
              <a:t>)</a:t>
            </a:r>
            <a:endParaRPr lang="zh-TW" altLang="en-US" sz="28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6909" y="2424902"/>
            <a:ext cx="7250182" cy="200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字方塊 4"/>
          <p:cNvSpPr txBox="1"/>
          <p:nvPr/>
        </p:nvSpPr>
        <p:spPr>
          <a:xfrm>
            <a:off x="6357950" y="3998245"/>
            <a:ext cx="1857388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zh-TW" sz="2200" b="1" dirty="0" smtClean="0">
                <a:solidFill>
                  <a:srgbClr val="FF0000"/>
                </a:solidFill>
              </a:rPr>
              <a:t>P36(MASCp36)</a:t>
            </a:r>
            <a:endParaRPr lang="zh-TW" altLang="en-US" sz="2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Different from Two mouse model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zh-TW" dirty="0" smtClean="0"/>
              <a:t>MASCp6</a:t>
            </a:r>
          </a:p>
          <a:p>
            <a:pPr>
              <a:buNone/>
            </a:pPr>
            <a:r>
              <a:rPr lang="en-US" dirty="0" smtClean="0"/>
              <a:t>caused moderate lung damage in mice*.</a:t>
            </a:r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r>
              <a:rPr lang="en-US" altLang="zh-TW" dirty="0" smtClean="0"/>
              <a:t>MASCp36</a:t>
            </a:r>
          </a:p>
          <a:p>
            <a:pPr>
              <a:buNone/>
            </a:pPr>
            <a:r>
              <a:rPr lang="en-US" dirty="0" smtClean="0"/>
              <a:t>more virulent mouse-adapted strain*.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Gene Ontology (GO)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</a:t>
            </a:r>
            <a:r>
              <a:rPr lang="en-US" dirty="0" smtClean="0"/>
              <a:t>ajor</a:t>
            </a:r>
            <a:r>
              <a:rPr lang="en-US" dirty="0" smtClean="0"/>
              <a:t> bioinformatics to unify gene </a:t>
            </a:r>
            <a:r>
              <a:rPr lang="en-US" dirty="0" smtClean="0"/>
              <a:t>and </a:t>
            </a:r>
            <a:r>
              <a:rPr lang="en-US" dirty="0" smtClean="0"/>
              <a:t>gene product data across all species</a:t>
            </a:r>
          </a:p>
          <a:p>
            <a:pPr>
              <a:buNone/>
            </a:pPr>
            <a:r>
              <a:rPr lang="en-US" dirty="0" smtClean="0"/>
              <a:t>	1. manage vocabulary of gene &amp; gene product </a:t>
            </a:r>
          </a:p>
          <a:p>
            <a:pPr>
              <a:buNone/>
            </a:pPr>
            <a:r>
              <a:rPr lang="en-US" dirty="0" smtClean="0"/>
              <a:t>	2. annotate genes &amp; gene products</a:t>
            </a:r>
          </a:p>
          <a:p>
            <a:pPr>
              <a:buNone/>
            </a:pPr>
            <a:r>
              <a:rPr lang="en-US" dirty="0" smtClean="0"/>
              <a:t>	3. provide tools for easy access to all aspects of the data provided by the project enable functional interpretation of experimental data using the GO (via enrichment analysis).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